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7"/>
  </p:notesMasterIdLst>
  <p:sldIdLst>
    <p:sldId id="313" r:id="rId2"/>
    <p:sldId id="1000" r:id="rId3"/>
    <p:sldId id="1001" r:id="rId4"/>
    <p:sldId id="1012" r:id="rId5"/>
    <p:sldId id="1002" r:id="rId6"/>
    <p:sldId id="1003" r:id="rId7"/>
    <p:sldId id="1004" r:id="rId8"/>
    <p:sldId id="1005" r:id="rId9"/>
    <p:sldId id="1006" r:id="rId10"/>
    <p:sldId id="1007" r:id="rId11"/>
    <p:sldId id="1008" r:id="rId12"/>
    <p:sldId id="1009" r:id="rId13"/>
    <p:sldId id="1011" r:id="rId14"/>
    <p:sldId id="1010" r:id="rId15"/>
    <p:sldId id="321" r:id="rId16"/>
  </p:sldIdLst>
  <p:sldSz cx="12192000" cy="6858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IRANSans" panose="020B0506030804020204" pitchFamily="34" charset="-78"/>
      <p:regular r:id="rId22"/>
      <p:bold r:id="rId23"/>
    </p:embeddedFont>
    <p:embeddedFont>
      <p:font typeface="IRANSans Black" panose="020B0506030804020204" pitchFamily="34" charset="-78"/>
      <p:bold r:id="rId24"/>
    </p:embeddedFont>
    <p:embeddedFont>
      <p:font typeface="IRANSans Light" panose="020B0506030804020204" pitchFamily="34" charset="-78"/>
      <p:regular r:id="rId25"/>
    </p:embeddedFont>
    <p:embeddedFont>
      <p:font typeface="IRANSans(FaNum)" panose="02040503050201020203" pitchFamily="18" charset="-78"/>
      <p:regular r:id="rId26"/>
      <p:bold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fiseh Vanaei" initials="NV" lastIdx="1" clrIdx="0">
    <p:extLst>
      <p:ext uri="{19B8F6BF-5375-455C-9EA6-DF929625EA0E}">
        <p15:presenceInfo xmlns:p15="http://schemas.microsoft.com/office/powerpoint/2012/main" userId="S-1-5-21-2924475709-971800013-2781232815-4214" providerId="AD"/>
      </p:ext>
    </p:extLst>
  </p:cmAuthor>
  <p:cmAuthor id="2" name="Amir Hosein Ranjbar" initials="AHR" lastIdx="1" clrIdx="1">
    <p:extLst>
      <p:ext uri="{19B8F6BF-5375-455C-9EA6-DF929625EA0E}">
        <p15:presenceInfo xmlns:p15="http://schemas.microsoft.com/office/powerpoint/2012/main" userId="S-1-5-21-2924475709-971800013-2781232815-426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AFA"/>
    <a:srgbClr val="EEDCDC"/>
    <a:srgbClr val="F7C3CE"/>
    <a:srgbClr val="C7141A"/>
    <a:srgbClr val="4CC4ED"/>
    <a:srgbClr val="BAB5B9"/>
    <a:srgbClr val="FAF8F9"/>
    <a:srgbClr val="E2E2E2"/>
    <a:srgbClr val="E7EEF5"/>
    <a:srgbClr val="3B23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97" autoAdjust="0"/>
    <p:restoredTop sz="84257" autoAdjust="0"/>
  </p:normalViewPr>
  <p:slideViewPr>
    <p:cSldViewPr snapToGrid="0">
      <p:cViewPr varScale="1">
        <p:scale>
          <a:sx n="76" d="100"/>
          <a:sy n="76" d="100"/>
        </p:scale>
        <p:origin x="429" y="39"/>
      </p:cViewPr>
      <p:guideLst/>
    </p:cSldViewPr>
  </p:slideViewPr>
  <p:outlineViewPr>
    <p:cViewPr>
      <p:scale>
        <a:sx n="33" d="100"/>
        <a:sy n="33" d="100"/>
      </p:scale>
      <p:origin x="0" y="-1563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44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7AEA94-8E59-4E33-86EC-F30A5DBDF104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FFD5FE-7C4F-492A-8DAC-FD0E8AC85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702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FD5FE-7C4F-492A-8DAC-FD0E8AC85EB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3438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FFD5FE-7C4F-492A-8DAC-FD0E8AC85EB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223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6621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CF13F6B-EDAC-4445-A591-4FB85BB6AF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424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9373A6-AFE6-4B96-8AC8-C76018AD2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92EA4-FAC6-4124-9AD9-78DCC1993601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00DA33-B316-4524-8083-B068EEB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881CB5-5DD7-4C47-A074-0E22CA940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0D5B6-50B0-473A-9952-2678C83A37CF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86F588D6-4EC5-4DF9-9332-5E5858AC0A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30D3651E-D790-4EF0-8DD8-DB74040D46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94892" y="2927549"/>
            <a:ext cx="5772838" cy="1061401"/>
          </a:xfrm>
        </p:spPr>
        <p:txBody>
          <a:bodyPr>
            <a:noAutofit/>
          </a:bodyPr>
          <a:lstStyle>
            <a:lvl1pPr marL="0" indent="0" algn="ctr" rtl="1">
              <a:lnSpc>
                <a:spcPct val="100000"/>
              </a:lnSpc>
              <a:buNone/>
              <a:defRPr sz="2800">
                <a:solidFill>
                  <a:schemeClr val="bg1"/>
                </a:solidFill>
                <a:latin typeface="IRANSans Black" panose="020B0506030804020204" pitchFamily="34" charset="-78"/>
                <a:cs typeface="IRANSans Black" panose="020B0506030804020204" pitchFamily="34" charset="-78"/>
              </a:defRPr>
            </a:lvl1pPr>
          </a:lstStyle>
          <a:p>
            <a:pPr lvl="0"/>
            <a:r>
              <a:rPr lang="fa-IR" dirty="0">
                <a:latin typeface="IRANSans Black" panose="020B0506030804020204" pitchFamily="34" charset="-78"/>
                <a:cs typeface="IRANSans Black" panose="020B0506030804020204" pitchFamily="34" charset="-78"/>
              </a:rPr>
              <a:t>نوشتن عنوان پاورپوینت ...</a:t>
            </a:r>
            <a:endParaRPr lang="en-US" dirty="0"/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1A9BB60C-21B9-4AEF-9569-25CA19F8E8C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744362" y="3094173"/>
            <a:ext cx="1108363" cy="981361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IRANSans Light" panose="020B0506030804020204" pitchFamily="34" charset="-78"/>
                <a:cs typeface="IRANSans Light" panose="020B0506030804020204" pitchFamily="34" charset="-78"/>
              </a:defRPr>
            </a:lvl1pPr>
          </a:lstStyle>
          <a:p>
            <a:r>
              <a:rPr lang="fa-IR" dirty="0"/>
              <a:t>تصویر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C96E6BA-6437-4B19-962B-73A223DF9B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89447" y="4075533"/>
            <a:ext cx="3413103" cy="364265"/>
          </a:xfrm>
        </p:spPr>
        <p:txBody>
          <a:bodyPr>
            <a:noAutofit/>
          </a:bodyPr>
          <a:lstStyle>
            <a:lvl1pPr marL="0" indent="0" algn="ctr" rtl="1">
              <a:buNone/>
              <a:defRPr sz="1800">
                <a:solidFill>
                  <a:schemeClr val="bg1"/>
                </a:solidFill>
                <a:latin typeface="IRANSans Black" panose="020B0506030804020204" pitchFamily="34" charset="-78"/>
                <a:cs typeface="IRANSans Black" panose="020B0506030804020204" pitchFamily="34" charset="-78"/>
              </a:defRPr>
            </a:lvl1pPr>
          </a:lstStyle>
          <a:p>
            <a:pPr lvl="0"/>
            <a:r>
              <a:rPr lang="fa-IR" dirty="0"/>
              <a:t>نوشتن عنوان دوم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18A995B-DFB0-4EDF-B3A1-A56AD8560BA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481" y="2900915"/>
            <a:ext cx="1260535" cy="1260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666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DA76B0-6C08-4C15-A3DD-2413C0710B5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55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355ADF0-ECBA-4C47-AB41-6BDA88995C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09579" y="3289627"/>
            <a:ext cx="5772838" cy="1061401"/>
          </a:xfrm>
        </p:spPr>
        <p:txBody>
          <a:bodyPr/>
          <a:lstStyle/>
          <a:p>
            <a:r>
              <a:rPr lang="fa-IR" sz="2400" dirty="0">
                <a:solidFill>
                  <a:schemeClr val="bg1"/>
                </a:solidFill>
                <a:latin typeface="IRANSans Black" panose="020B0506030804020204" pitchFamily="34" charset="-78"/>
                <a:cs typeface="IRANSans Black" panose="020B0506030804020204" pitchFamily="34" charset="-78"/>
              </a:rPr>
              <a:t>بریف تبلیغاتی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a-IR" dirty="0"/>
              <a:t>خرداد ۱۴۰۴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173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19">
            <a:extLst>
              <a:ext uri="{FF2B5EF4-FFF2-40B4-BE49-F238E27FC236}">
                <a16:creationId xmlns:a16="http://schemas.microsoft.com/office/drawing/2014/main" id="{4D0FA0F7-9109-4A17-816F-2846C47A11F5}"/>
              </a:ext>
            </a:extLst>
          </p:cNvPr>
          <p:cNvSpPr/>
          <p:nvPr/>
        </p:nvSpPr>
        <p:spPr>
          <a:xfrm>
            <a:off x="1611225" y="1730266"/>
            <a:ext cx="8969550" cy="3764708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1800" dirty="0">
              <a:solidFill>
                <a:schemeClr val="bg1"/>
              </a:solidFill>
              <a:effectLst/>
              <a:latin typeface="IRANSans" panose="02040503050201020203" pitchFamily="18" charset="-78"/>
              <a:ea typeface="Calibri" panose="020F0502020204030204" pitchFamily="34" charset="0"/>
              <a:cs typeface="IRANSans" panose="02040503050201020203" pitchFamily="18" charset="-78"/>
            </a:endParaRPr>
          </a:p>
          <a:p>
            <a:pPr marL="0" marR="0" algn="ct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fa-IR" sz="1800" b="1" dirty="0">
                <a:solidFill>
                  <a:schemeClr val="bg1"/>
                </a:solidFill>
                <a:effectLst/>
                <a:latin typeface="IRANSans" panose="02040503050201020203" pitchFamily="18" charset="-78"/>
                <a:ea typeface="Calibri" panose="020F0502020204030204" pitchFamily="34" charset="0"/>
                <a:cs typeface="IRANSans" panose="02040503050201020203" pitchFamily="18" charset="-78"/>
              </a:rPr>
              <a:t>از آن‌جا که بریف، پایۀ نوشتاری هرگونه ایدۀ خلاقانه است</a:t>
            </a:r>
            <a:endParaRPr lang="en-US" sz="1800" b="1" dirty="0">
              <a:solidFill>
                <a:schemeClr val="bg1"/>
              </a:solidFill>
              <a:effectLst/>
              <a:latin typeface="IRANSans" panose="02040503050201020203" pitchFamily="18" charset="-78"/>
              <a:ea typeface="Calibri" panose="020F0502020204030204" pitchFamily="34" charset="0"/>
              <a:cs typeface="IRANSans" panose="02040503050201020203" pitchFamily="18" charset="-78"/>
            </a:endParaRPr>
          </a:p>
          <a:p>
            <a:pPr marL="0" marR="0" algn="ct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fa-IR" sz="1800" b="1" dirty="0">
                <a:solidFill>
                  <a:schemeClr val="bg1"/>
                </a:solidFill>
                <a:effectLst/>
                <a:latin typeface="IRANSans" panose="02040503050201020203" pitchFamily="18" charset="-78"/>
                <a:ea typeface="Calibri" panose="020F0502020204030204" pitchFamily="34" charset="0"/>
                <a:cs typeface="IRANSans" panose="02040503050201020203" pitchFamily="18" charset="-78"/>
              </a:rPr>
              <a:t>پاسخ‌های جامع و صادقانۀ شما</a:t>
            </a:r>
            <a:endParaRPr lang="en-US" sz="1800" b="1" dirty="0">
              <a:solidFill>
                <a:schemeClr val="bg1"/>
              </a:solidFill>
              <a:effectLst/>
              <a:latin typeface="IRANSans" panose="02040503050201020203" pitchFamily="18" charset="-78"/>
              <a:ea typeface="Calibri" panose="020F0502020204030204" pitchFamily="34" charset="0"/>
              <a:cs typeface="IRANSans" panose="02040503050201020203" pitchFamily="18" charset="-78"/>
            </a:endParaRPr>
          </a:p>
          <a:p>
            <a:pPr marL="0" marR="0" algn="ct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fa-IR" sz="1800" b="1" dirty="0">
                <a:solidFill>
                  <a:schemeClr val="bg1"/>
                </a:solidFill>
                <a:effectLst/>
                <a:latin typeface="IRANSans" panose="02040503050201020203" pitchFamily="18" charset="-78"/>
                <a:ea typeface="Calibri" panose="020F0502020204030204" pitchFamily="34" charset="0"/>
                <a:cs typeface="IRANSans" panose="02040503050201020203" pitchFamily="18" charset="-78"/>
              </a:rPr>
              <a:t>ما را کمک خواهد کرد</a:t>
            </a:r>
            <a:endParaRPr lang="en-US" sz="1800" b="1" dirty="0">
              <a:solidFill>
                <a:schemeClr val="bg1"/>
              </a:solidFill>
              <a:effectLst/>
              <a:latin typeface="IRANSans" panose="02040503050201020203" pitchFamily="18" charset="-78"/>
              <a:ea typeface="Calibri" panose="020F0502020204030204" pitchFamily="34" charset="0"/>
              <a:cs typeface="IRANSans" panose="02040503050201020203" pitchFamily="18" charset="-78"/>
            </a:endParaRPr>
          </a:p>
          <a:p>
            <a:pPr marL="0" marR="0" algn="ct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fa-IR" sz="1800" b="1" dirty="0">
                <a:solidFill>
                  <a:schemeClr val="bg1"/>
                </a:solidFill>
                <a:effectLst/>
                <a:latin typeface="IRANSans" panose="02040503050201020203" pitchFamily="18" charset="-78"/>
                <a:ea typeface="Calibri" panose="020F0502020204030204" pitchFamily="34" charset="0"/>
                <a:cs typeface="IRANSans" panose="02040503050201020203" pitchFamily="18" charset="-78"/>
              </a:rPr>
              <a:t>تا به ایده‌پردازیِ متفاوت، خلاقانه و کاملی دست پیدا کنیم.</a:t>
            </a:r>
            <a:endParaRPr lang="en-US" sz="1800" b="1" dirty="0">
              <a:solidFill>
                <a:schemeClr val="bg1"/>
              </a:solidFill>
              <a:effectLst/>
              <a:latin typeface="IRANSans" panose="02040503050201020203" pitchFamily="18" charset="-78"/>
              <a:ea typeface="Calibri" panose="020F0502020204030204" pitchFamily="34" charset="0"/>
              <a:cs typeface="IRANSans" panose="02040503050201020203" pitchFamily="18" charset="-78"/>
            </a:endParaRPr>
          </a:p>
          <a:p>
            <a:pPr algn="ctr"/>
            <a:endParaRPr lang="en-US" b="1" dirty="0">
              <a:solidFill>
                <a:schemeClr val="bg1"/>
              </a:solidFill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01421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41772E-03EB-4D14-B5D8-CA6B64125D38}"/>
              </a:ext>
            </a:extLst>
          </p:cNvPr>
          <p:cNvSpPr txBox="1"/>
          <p:nvPr/>
        </p:nvSpPr>
        <p:spPr>
          <a:xfrm>
            <a:off x="7092934" y="922420"/>
            <a:ext cx="41419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000" b="1" dirty="0">
                <a:solidFill>
                  <a:srgbClr val="C00000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معرفی اولیه مجموعه</a:t>
            </a:r>
          </a:p>
        </p:txBody>
      </p:sp>
      <p:sp>
        <p:nvSpPr>
          <p:cNvPr id="3" name="Rectangle: Rounded Corners 27">
            <a:extLst>
              <a:ext uri="{FF2B5EF4-FFF2-40B4-BE49-F238E27FC236}">
                <a16:creationId xmlns:a16="http://schemas.microsoft.com/office/drawing/2014/main" id="{190B7426-6679-4CCC-95D7-368C45981D20}"/>
              </a:ext>
            </a:extLst>
          </p:cNvPr>
          <p:cNvSpPr/>
          <p:nvPr/>
        </p:nvSpPr>
        <p:spPr>
          <a:xfrm>
            <a:off x="2265357" y="1528499"/>
            <a:ext cx="8969550" cy="958591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/>
            <a:r>
              <a:rPr lang="fa-IR" sz="1600" b="1" dirty="0">
                <a:solidFill>
                  <a:schemeClr val="bg1"/>
                </a:solidFill>
                <a:effectLst/>
                <a:latin typeface="IRANSans" panose="02040503050201020203" pitchFamily="18" charset="-78"/>
                <a:ea typeface="Calibri" panose="020F0502020204030204" pitchFamily="34" charset="0"/>
                <a:cs typeface="IRANSans" panose="02040503050201020203" pitchFamily="18" charset="-78"/>
              </a:rPr>
              <a:t>نام شرکت و برند های زیرمجموعه:</a:t>
            </a:r>
            <a:endParaRPr lang="en-US" sz="1600" dirty="0">
              <a:solidFill>
                <a:schemeClr val="bg1"/>
              </a:solidFill>
              <a:effectLst/>
              <a:latin typeface="IRANSans" panose="02040503050201020203" pitchFamily="18" charset="-78"/>
              <a:ea typeface="Calibri" panose="020F0502020204030204" pitchFamily="34" charset="0"/>
              <a:cs typeface="IRANSans" panose="02040503050201020203" pitchFamily="18" charset="-78"/>
            </a:endParaRPr>
          </a:p>
        </p:txBody>
      </p:sp>
      <p:sp>
        <p:nvSpPr>
          <p:cNvPr id="4" name="Rectangle: Rounded Corners 17">
            <a:extLst>
              <a:ext uri="{FF2B5EF4-FFF2-40B4-BE49-F238E27FC236}">
                <a16:creationId xmlns:a16="http://schemas.microsoft.com/office/drawing/2014/main" id="{18506A81-699F-4E77-A369-E78FFB03B699}"/>
              </a:ext>
            </a:extLst>
          </p:cNvPr>
          <p:cNvSpPr/>
          <p:nvPr/>
        </p:nvSpPr>
        <p:spPr>
          <a:xfrm>
            <a:off x="2265357" y="3851096"/>
            <a:ext cx="8969550" cy="958591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/>
            <a:r>
              <a:rPr lang="fa-IR" sz="1600" b="1" dirty="0">
                <a:solidFill>
                  <a:schemeClr val="bg1"/>
                </a:solidFill>
                <a:effectLst/>
                <a:latin typeface="IRANSans" panose="02040503050201020203" pitchFamily="18" charset="-78"/>
                <a:ea typeface="Calibri" panose="020F0502020204030204" pitchFamily="34" charset="0"/>
                <a:cs typeface="IRANSans" panose="02040503050201020203" pitchFamily="18" charset="-78"/>
              </a:rPr>
              <a:t>نام و دسته بندی محصولات / خدمات :</a:t>
            </a:r>
          </a:p>
        </p:txBody>
      </p:sp>
      <p:sp>
        <p:nvSpPr>
          <p:cNvPr id="5" name="Rectangle: Rounded Corners 18">
            <a:extLst>
              <a:ext uri="{FF2B5EF4-FFF2-40B4-BE49-F238E27FC236}">
                <a16:creationId xmlns:a16="http://schemas.microsoft.com/office/drawing/2014/main" id="{98460A2F-6BA1-475E-99F2-9044FF7D88E3}"/>
              </a:ext>
            </a:extLst>
          </p:cNvPr>
          <p:cNvSpPr/>
          <p:nvPr/>
        </p:nvSpPr>
        <p:spPr>
          <a:xfrm>
            <a:off x="2265357" y="4995378"/>
            <a:ext cx="8969550" cy="958591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/>
            <a:r>
              <a:rPr lang="fa-IR" sz="1600" b="1" dirty="0">
                <a:solidFill>
                  <a:schemeClr val="bg1"/>
                </a:solidFill>
                <a:effectLst/>
                <a:latin typeface="IRANSans" panose="02040503050201020203" pitchFamily="18" charset="-78"/>
                <a:ea typeface="Calibri" panose="020F0502020204030204" pitchFamily="34" charset="0"/>
                <a:cs typeface="IRANSans" panose="02040503050201020203" pitchFamily="18" charset="-78"/>
              </a:rPr>
              <a:t>نام رابط و اطلاعات تماس :</a:t>
            </a:r>
          </a:p>
        </p:txBody>
      </p:sp>
      <p:sp>
        <p:nvSpPr>
          <p:cNvPr id="6" name="Rectangle: Rounded Corners 19">
            <a:extLst>
              <a:ext uri="{FF2B5EF4-FFF2-40B4-BE49-F238E27FC236}">
                <a16:creationId xmlns:a16="http://schemas.microsoft.com/office/drawing/2014/main" id="{C7F63AA0-BCED-4617-AEB4-E3EAE78DD4DB}"/>
              </a:ext>
            </a:extLst>
          </p:cNvPr>
          <p:cNvSpPr/>
          <p:nvPr/>
        </p:nvSpPr>
        <p:spPr>
          <a:xfrm>
            <a:off x="2265357" y="2672781"/>
            <a:ext cx="8969550" cy="958591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/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ea typeface="Calibri" panose="020F0502020204030204" pitchFamily="34" charset="0"/>
                <a:cs typeface="IRANSans" panose="02040503050201020203" pitchFamily="18" charset="-78"/>
              </a:rPr>
              <a:t>اهداف مجموعه (</a:t>
            </a:r>
            <a:r>
              <a:rPr lang="en-US" sz="1600" b="1" dirty="0">
                <a:solidFill>
                  <a:schemeClr val="bg1"/>
                </a:solidFill>
                <a:latin typeface="IRANSans" panose="02040503050201020203" pitchFamily="18" charset="-78"/>
                <a:ea typeface="Calibri" panose="020F0502020204030204" pitchFamily="34" charset="0"/>
                <a:cs typeface="IRANSans" panose="02040503050201020203" pitchFamily="18" charset="-78"/>
              </a:rPr>
              <a:t>Business Goals</a:t>
            </a: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ea typeface="Calibri" panose="020F0502020204030204" pitchFamily="34" charset="0"/>
                <a:cs typeface="IRANSans" panose="02040503050201020203" pitchFamily="18" charset="-78"/>
              </a:rPr>
              <a:t>) </a:t>
            </a:r>
            <a:r>
              <a:rPr lang="fa-IR" sz="1600" b="1" dirty="0">
                <a:solidFill>
                  <a:schemeClr val="bg1"/>
                </a:solidFill>
                <a:effectLst/>
                <a:latin typeface="IRANSans" panose="02040503050201020203" pitchFamily="18" charset="-78"/>
                <a:ea typeface="Calibri" panose="020F0502020204030204" pitchFamily="34" charset="0"/>
                <a:cs typeface="IRANSans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688388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41772E-03EB-4D14-B5D8-CA6B64125D38}"/>
              </a:ext>
            </a:extLst>
          </p:cNvPr>
          <p:cNvSpPr txBox="1"/>
          <p:nvPr/>
        </p:nvSpPr>
        <p:spPr>
          <a:xfrm>
            <a:off x="7092934" y="922420"/>
            <a:ext cx="41419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000" b="1" dirty="0">
                <a:solidFill>
                  <a:srgbClr val="C00000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معرفی مجموعه</a:t>
            </a:r>
          </a:p>
        </p:txBody>
      </p:sp>
      <p:sp>
        <p:nvSpPr>
          <p:cNvPr id="3" name="Rectangle: Rounded Corners 27">
            <a:extLst>
              <a:ext uri="{FF2B5EF4-FFF2-40B4-BE49-F238E27FC236}">
                <a16:creationId xmlns:a16="http://schemas.microsoft.com/office/drawing/2014/main" id="{190B7426-6679-4CCC-95D7-368C45981D20}"/>
              </a:ext>
            </a:extLst>
          </p:cNvPr>
          <p:cNvSpPr/>
          <p:nvPr/>
        </p:nvSpPr>
        <p:spPr>
          <a:xfrm>
            <a:off x="1070517" y="1874187"/>
            <a:ext cx="10164390" cy="958591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/>
            <a:r>
              <a:rPr lang="fa-IR" sz="1600" b="1" dirty="0">
                <a:solidFill>
                  <a:schemeClr val="bg1"/>
                </a:solidFill>
                <a:effectLst/>
                <a:latin typeface="IRANSans" panose="02040503050201020203" pitchFamily="18" charset="-78"/>
                <a:ea typeface="Calibri" panose="020F0502020204030204" pitchFamily="34" charset="0"/>
                <a:cs typeface="IRANSans" panose="02040503050201020203" pitchFamily="18" charset="-78"/>
              </a:rPr>
              <a:t>رسانه های برند:</a:t>
            </a:r>
            <a:endParaRPr lang="en-US" sz="1600" dirty="0">
              <a:solidFill>
                <a:schemeClr val="bg1"/>
              </a:solidFill>
              <a:effectLst/>
              <a:latin typeface="IRANSans" panose="02040503050201020203" pitchFamily="18" charset="-78"/>
              <a:ea typeface="Calibri" panose="020F0502020204030204" pitchFamily="34" charset="0"/>
              <a:cs typeface="IRANSans" panose="02040503050201020203" pitchFamily="18" charset="-78"/>
            </a:endParaRPr>
          </a:p>
        </p:txBody>
      </p:sp>
      <p:sp>
        <p:nvSpPr>
          <p:cNvPr id="6" name="Rectangle: Rounded Corners 19">
            <a:extLst>
              <a:ext uri="{FF2B5EF4-FFF2-40B4-BE49-F238E27FC236}">
                <a16:creationId xmlns:a16="http://schemas.microsoft.com/office/drawing/2014/main" id="{C7F63AA0-BCED-4617-AEB4-E3EAE78DD4DB}"/>
              </a:ext>
            </a:extLst>
          </p:cNvPr>
          <p:cNvSpPr/>
          <p:nvPr/>
        </p:nvSpPr>
        <p:spPr>
          <a:xfrm>
            <a:off x="1070517" y="3932869"/>
            <a:ext cx="10164390" cy="958591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/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ea typeface="Calibri" panose="020F0502020204030204" pitchFamily="34" charset="0"/>
                <a:cs typeface="IRANSans" panose="02040503050201020203" pitchFamily="18" charset="-78"/>
              </a:rPr>
              <a:t>شعار برند:</a:t>
            </a:r>
            <a:endParaRPr lang="fa-IR" sz="1600" b="1" dirty="0">
              <a:solidFill>
                <a:schemeClr val="bg1"/>
              </a:solidFill>
              <a:effectLst/>
              <a:latin typeface="IRANSans" panose="02040503050201020203" pitchFamily="18" charset="-78"/>
              <a:ea typeface="Calibri" panose="020F0502020204030204" pitchFamily="34" charset="0"/>
              <a:cs typeface="IRANSans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35026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27">
            <a:extLst>
              <a:ext uri="{FF2B5EF4-FFF2-40B4-BE49-F238E27FC236}">
                <a16:creationId xmlns:a16="http://schemas.microsoft.com/office/drawing/2014/main" id="{190B7426-6679-4CCC-95D7-368C45981D20}"/>
              </a:ext>
            </a:extLst>
          </p:cNvPr>
          <p:cNvSpPr/>
          <p:nvPr/>
        </p:nvSpPr>
        <p:spPr>
          <a:xfrm>
            <a:off x="2109246" y="1472742"/>
            <a:ext cx="8969550" cy="2098435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lnSpc>
                <a:spcPct val="150000"/>
              </a:lnSpc>
            </a:pPr>
            <a:r>
              <a:rPr lang="fa-IR" sz="1600" b="1" dirty="0">
                <a:solidFill>
                  <a:schemeClr val="bg1"/>
                </a:solidFill>
                <a:effectLst/>
                <a:latin typeface="IRANSans" panose="02040503050201020203" pitchFamily="18" charset="-78"/>
                <a:ea typeface="Calibri" panose="020F0502020204030204" pitchFamily="34" charset="0"/>
                <a:cs typeface="IRANSans" panose="02040503050201020203" pitchFamily="18" charset="-78"/>
              </a:rPr>
              <a:t>مخاطبان هدف شما (سن، شغل، سطح درآمدی، پراکندگی شهری و منطقه ای):</a:t>
            </a:r>
          </a:p>
          <a:p>
            <a:pPr algn="r" rtl="1">
              <a:lnSpc>
                <a:spcPct val="150000"/>
              </a:lnSpc>
            </a:pP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	</a:t>
            </a:r>
          </a:p>
          <a:p>
            <a:pPr algn="r" rtl="1">
              <a:lnSpc>
                <a:spcPct val="150000"/>
              </a:lnSpc>
            </a:pPr>
            <a:endParaRPr lang="fa-IR" sz="1600" b="1" dirty="0">
              <a:solidFill>
                <a:schemeClr val="bg1"/>
              </a:solidFill>
              <a:latin typeface="IRANSans" panose="02040503050201020203" pitchFamily="18" charset="-78"/>
              <a:cs typeface="IRANSans" panose="02040503050201020203" pitchFamily="18" charset="-78"/>
            </a:endParaRPr>
          </a:p>
          <a:p>
            <a:pPr algn="r" rtl="1">
              <a:lnSpc>
                <a:spcPct val="150000"/>
              </a:lnSpc>
            </a:pPr>
            <a:endParaRPr lang="en-US" sz="1600" b="1" dirty="0">
              <a:solidFill>
                <a:schemeClr val="bg1"/>
              </a:solidFill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3" name="Rectangle: Rounded Corners 17">
            <a:extLst>
              <a:ext uri="{FF2B5EF4-FFF2-40B4-BE49-F238E27FC236}">
                <a16:creationId xmlns:a16="http://schemas.microsoft.com/office/drawing/2014/main" id="{18506A81-699F-4E77-A369-E78FFB03B699}"/>
              </a:ext>
            </a:extLst>
          </p:cNvPr>
          <p:cNvSpPr/>
          <p:nvPr/>
        </p:nvSpPr>
        <p:spPr>
          <a:xfrm>
            <a:off x="2109246" y="4991761"/>
            <a:ext cx="8969550" cy="958591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>
              <a:lnSpc>
                <a:spcPct val="200000"/>
              </a:lnSpc>
              <a:defRPr/>
            </a:pPr>
            <a:r>
              <a:rPr lang="fa-IR" sz="1600" b="1" dirty="0" err="1">
                <a:solidFill>
                  <a:schemeClr val="bg1"/>
                </a:solidFill>
                <a:effectLst/>
                <a:latin typeface="IRANSans" panose="02040503050201020203" pitchFamily="18" charset="-78"/>
                <a:ea typeface="Calibri" panose="020F0502020204030204" pitchFamily="34" charset="0"/>
                <a:cs typeface="IRANSans" panose="02040503050201020203" pitchFamily="18" charset="-78"/>
              </a:rPr>
              <a:t>تارگت</a:t>
            </a:r>
            <a:r>
              <a:rPr lang="fa-IR" sz="1600" b="1" dirty="0">
                <a:solidFill>
                  <a:schemeClr val="bg1"/>
                </a:solidFill>
                <a:effectLst/>
                <a:latin typeface="IRANSans" panose="02040503050201020203" pitchFamily="18" charset="-78"/>
                <a:ea typeface="Calibri" panose="020F0502020204030204" pitchFamily="34" charset="0"/>
                <a:cs typeface="IRANSans" panose="02040503050201020203" pitchFamily="18" charset="-78"/>
              </a:rPr>
              <a:t> شما چه کسانی هستند؟</a:t>
            </a:r>
            <a:endParaRPr lang="en-US" sz="1600" dirty="0">
              <a:solidFill>
                <a:schemeClr val="bg1"/>
              </a:solidFill>
              <a:effectLst/>
              <a:latin typeface="IRANSans" panose="02040503050201020203" pitchFamily="18" charset="-78"/>
              <a:ea typeface="Calibri" panose="020F0502020204030204" pitchFamily="34" charset="0"/>
              <a:cs typeface="IRANSans" panose="02040503050201020203" pitchFamily="18" charset="-78"/>
            </a:endParaRPr>
          </a:p>
          <a:p>
            <a:pPr algn="r">
              <a:lnSpc>
                <a:spcPct val="200000"/>
              </a:lnSpc>
              <a:defRPr/>
            </a:pPr>
            <a:endParaRPr lang="fa-IR" sz="1600" b="1" dirty="0">
              <a:solidFill>
                <a:schemeClr val="bg1"/>
              </a:solidFill>
              <a:effectLst/>
              <a:latin typeface="IRANSans" panose="02040503050201020203" pitchFamily="18" charset="-78"/>
              <a:ea typeface="Calibri" panose="020F0502020204030204" pitchFamily="34" charset="0"/>
              <a:cs typeface="IRANSans" panose="02040503050201020203" pitchFamily="18" charset="-78"/>
            </a:endParaRPr>
          </a:p>
        </p:txBody>
      </p:sp>
      <p:sp>
        <p:nvSpPr>
          <p:cNvPr id="4" name="Rectangle: Rounded Corners 19">
            <a:extLst>
              <a:ext uri="{FF2B5EF4-FFF2-40B4-BE49-F238E27FC236}">
                <a16:creationId xmlns:a16="http://schemas.microsoft.com/office/drawing/2014/main" id="{C7F63AA0-BCED-4617-AEB4-E3EAE78DD4DB}"/>
              </a:ext>
            </a:extLst>
          </p:cNvPr>
          <p:cNvSpPr/>
          <p:nvPr/>
        </p:nvSpPr>
        <p:spPr>
          <a:xfrm>
            <a:off x="2109246" y="3702930"/>
            <a:ext cx="8969550" cy="958591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>
              <a:lnSpc>
                <a:spcPct val="150000"/>
              </a:lnSpc>
            </a:pPr>
            <a:r>
              <a:rPr lang="fa-IR" sz="1600" b="1" dirty="0">
                <a:solidFill>
                  <a:schemeClr val="bg1"/>
                </a:solidFill>
                <a:effectLst/>
                <a:latin typeface="IRANSans" panose="02040503050201020203" pitchFamily="18" charset="-78"/>
                <a:ea typeface="Calibri" panose="020F0502020204030204" pitchFamily="34" charset="0"/>
                <a:cs typeface="IRANSans" panose="02040503050201020203" pitchFamily="18" charset="-78"/>
              </a:rPr>
              <a:t>قشری که بیشترین مخاطبان برند شما را تشکیل </a:t>
            </a:r>
            <a:r>
              <a:rPr lang="fa-IR" sz="1600" b="1" dirty="0" err="1">
                <a:solidFill>
                  <a:schemeClr val="bg1"/>
                </a:solidFill>
                <a:effectLst/>
                <a:latin typeface="IRANSans" panose="02040503050201020203" pitchFamily="18" charset="-78"/>
                <a:ea typeface="Calibri" panose="020F0502020204030204" pitchFamily="34" charset="0"/>
                <a:cs typeface="IRANSans" panose="02040503050201020203" pitchFamily="18" charset="-78"/>
              </a:rPr>
              <a:t>می‌دهند</a:t>
            </a:r>
            <a:r>
              <a:rPr lang="fa-IR" sz="1600" b="1" dirty="0">
                <a:solidFill>
                  <a:schemeClr val="bg1"/>
                </a:solidFill>
                <a:effectLst/>
                <a:latin typeface="IRANSans" panose="02040503050201020203" pitchFamily="18" charset="-78"/>
                <a:ea typeface="Calibri" panose="020F0502020204030204" pitchFamily="34" charset="0"/>
                <a:cs typeface="IRANSans" panose="02040503050201020203" pitchFamily="18" charset="-78"/>
              </a:rPr>
              <a:t> :</a:t>
            </a:r>
            <a:endParaRPr lang="en-US" sz="1600" dirty="0">
              <a:solidFill>
                <a:schemeClr val="bg1"/>
              </a:solidFill>
              <a:effectLst/>
              <a:latin typeface="IRANSans" panose="02040503050201020203" pitchFamily="18" charset="-78"/>
              <a:ea typeface="Calibri" panose="020F0502020204030204" pitchFamily="34" charset="0"/>
              <a:cs typeface="IRANSans" panose="02040503050201020203" pitchFamily="18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IRANSans" panose="02040503050201020203" pitchFamily="18" charset="-78"/>
              <a:ea typeface="Calibri" panose="020F0502020204030204" pitchFamily="34" charset="0"/>
              <a:cs typeface="IRANSans" panose="02040503050201020203" pitchFamily="18" charset="-78"/>
            </a:endParaRPr>
          </a:p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41772E-03EB-4D14-B5D8-CA6B64125D38}"/>
              </a:ext>
            </a:extLst>
          </p:cNvPr>
          <p:cNvSpPr txBox="1"/>
          <p:nvPr/>
        </p:nvSpPr>
        <p:spPr>
          <a:xfrm>
            <a:off x="6936823" y="707457"/>
            <a:ext cx="41419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000" b="1" dirty="0">
                <a:solidFill>
                  <a:srgbClr val="C00000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مخاطبان ( </a:t>
            </a:r>
            <a:r>
              <a:rPr lang="en-US" sz="2000" b="1" dirty="0">
                <a:solidFill>
                  <a:srgbClr val="C00000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Target Audience</a:t>
            </a:r>
            <a:r>
              <a:rPr lang="fa-IR" sz="2000" b="1" dirty="0">
                <a:solidFill>
                  <a:srgbClr val="C00000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 )</a:t>
            </a:r>
          </a:p>
        </p:txBody>
      </p:sp>
    </p:spTree>
    <p:extLst>
      <p:ext uri="{BB962C8B-B14F-4D97-AF65-F5344CB8AC3E}">
        <p14:creationId xmlns:p14="http://schemas.microsoft.com/office/powerpoint/2010/main" val="119715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41772E-03EB-4D14-B5D8-CA6B64125D38}"/>
              </a:ext>
            </a:extLst>
          </p:cNvPr>
          <p:cNvSpPr txBox="1"/>
          <p:nvPr/>
        </p:nvSpPr>
        <p:spPr>
          <a:xfrm>
            <a:off x="4857352" y="756177"/>
            <a:ext cx="6187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000" b="1" dirty="0">
                <a:solidFill>
                  <a:srgbClr val="C00000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ارزش های پیشنهادی شما (</a:t>
            </a:r>
            <a:r>
              <a:rPr lang="en-US" sz="2000" b="1" dirty="0">
                <a:solidFill>
                  <a:srgbClr val="C00000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Promise</a:t>
            </a:r>
            <a:r>
              <a:rPr lang="fa-IR" sz="2000" b="1" dirty="0">
                <a:solidFill>
                  <a:srgbClr val="C00000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)</a:t>
            </a:r>
          </a:p>
        </p:txBody>
      </p:sp>
      <p:sp>
        <p:nvSpPr>
          <p:cNvPr id="3" name="Rectangle: Rounded Corners 27">
            <a:extLst>
              <a:ext uri="{FF2B5EF4-FFF2-40B4-BE49-F238E27FC236}">
                <a16:creationId xmlns:a16="http://schemas.microsoft.com/office/drawing/2014/main" id="{190B7426-6679-4CCC-95D7-368C45981D20}"/>
              </a:ext>
            </a:extLst>
          </p:cNvPr>
          <p:cNvSpPr/>
          <p:nvPr/>
        </p:nvSpPr>
        <p:spPr>
          <a:xfrm>
            <a:off x="2075792" y="1372381"/>
            <a:ext cx="8969550" cy="1018935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lnSpc>
                <a:spcPct val="150000"/>
              </a:lnSpc>
            </a:pP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پیشنهاد ویژه فروش شما (</a:t>
            </a:r>
            <a:r>
              <a:rPr lang="en-US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USP</a:t>
            </a: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) :</a:t>
            </a:r>
          </a:p>
        </p:txBody>
      </p:sp>
      <p:sp>
        <p:nvSpPr>
          <p:cNvPr id="4" name="Rectangle: Rounded Corners 16">
            <a:extLst>
              <a:ext uri="{FF2B5EF4-FFF2-40B4-BE49-F238E27FC236}">
                <a16:creationId xmlns:a16="http://schemas.microsoft.com/office/drawing/2014/main" id="{7DA4AED0-0662-4771-AE20-2438BEF80E54}"/>
              </a:ext>
            </a:extLst>
          </p:cNvPr>
          <p:cNvSpPr/>
          <p:nvPr/>
        </p:nvSpPr>
        <p:spPr>
          <a:xfrm>
            <a:off x="2075792" y="2607410"/>
            <a:ext cx="8969550" cy="1018935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lnSpc>
                <a:spcPct val="150000"/>
              </a:lnSpc>
            </a:pP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مهم ترین ارزش های  برند شما : </a:t>
            </a:r>
          </a:p>
        </p:txBody>
      </p:sp>
      <p:sp>
        <p:nvSpPr>
          <p:cNvPr id="5" name="Rectangle: Rounded Corners 18">
            <a:extLst>
              <a:ext uri="{FF2B5EF4-FFF2-40B4-BE49-F238E27FC236}">
                <a16:creationId xmlns:a16="http://schemas.microsoft.com/office/drawing/2014/main" id="{735C04C1-0511-49E1-AC1C-6B176F90CC89}"/>
              </a:ext>
            </a:extLst>
          </p:cNvPr>
          <p:cNvSpPr/>
          <p:nvPr/>
        </p:nvSpPr>
        <p:spPr>
          <a:xfrm>
            <a:off x="2075792" y="3784820"/>
            <a:ext cx="8969550" cy="1018935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lnSpc>
                <a:spcPct val="150000"/>
              </a:lnSpc>
            </a:pP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مهم ترین مزایا محصولات شما :</a:t>
            </a:r>
          </a:p>
          <a:p>
            <a:pPr algn="r" rtl="1">
              <a:lnSpc>
                <a:spcPct val="150000"/>
              </a:lnSpc>
            </a:pPr>
            <a:endParaRPr lang="fa-IR" sz="1600" b="1" dirty="0">
              <a:solidFill>
                <a:schemeClr val="bg1"/>
              </a:solidFill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6" name="Rectangle: Rounded Corners 20">
            <a:extLst>
              <a:ext uri="{FF2B5EF4-FFF2-40B4-BE49-F238E27FC236}">
                <a16:creationId xmlns:a16="http://schemas.microsoft.com/office/drawing/2014/main" id="{042C264A-0761-4002-A534-8A3A3D8A014C}"/>
              </a:ext>
            </a:extLst>
          </p:cNvPr>
          <p:cNvSpPr/>
          <p:nvPr/>
        </p:nvSpPr>
        <p:spPr>
          <a:xfrm>
            <a:off x="2075792" y="5064426"/>
            <a:ext cx="8969550" cy="1018935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lnSpc>
                <a:spcPct val="150000"/>
              </a:lnSpc>
            </a:pP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ویژگی عمومی محصولات شما :</a:t>
            </a:r>
          </a:p>
        </p:txBody>
      </p:sp>
    </p:spTree>
    <p:extLst>
      <p:ext uri="{BB962C8B-B14F-4D97-AF65-F5344CB8AC3E}">
        <p14:creationId xmlns:p14="http://schemas.microsoft.com/office/powerpoint/2010/main" val="2695692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41772E-03EB-4D14-B5D8-CA6B64125D38}"/>
              </a:ext>
            </a:extLst>
          </p:cNvPr>
          <p:cNvSpPr txBox="1"/>
          <p:nvPr/>
        </p:nvSpPr>
        <p:spPr>
          <a:xfrm>
            <a:off x="4556273" y="735737"/>
            <a:ext cx="6187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000" b="1" dirty="0">
                <a:solidFill>
                  <a:srgbClr val="C00000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ماتریس </a:t>
            </a:r>
            <a:r>
              <a:rPr lang="en-US" sz="2000" b="1" dirty="0">
                <a:solidFill>
                  <a:srgbClr val="C00000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SWOT</a:t>
            </a:r>
            <a:endParaRPr lang="fa-IR" sz="2000" b="1" dirty="0">
              <a:solidFill>
                <a:srgbClr val="C00000"/>
              </a:solidFill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3" name="Rectangle: Rounded Corners 27">
            <a:extLst>
              <a:ext uri="{FF2B5EF4-FFF2-40B4-BE49-F238E27FC236}">
                <a16:creationId xmlns:a16="http://schemas.microsoft.com/office/drawing/2014/main" id="{190B7426-6679-4CCC-95D7-368C45981D20}"/>
              </a:ext>
            </a:extLst>
          </p:cNvPr>
          <p:cNvSpPr/>
          <p:nvPr/>
        </p:nvSpPr>
        <p:spPr>
          <a:xfrm>
            <a:off x="1774713" y="1294322"/>
            <a:ext cx="8969550" cy="1018935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lnSpc>
                <a:spcPct val="150000"/>
              </a:lnSpc>
            </a:pP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نقاط قوت برند :</a:t>
            </a:r>
          </a:p>
        </p:txBody>
      </p:sp>
      <p:sp>
        <p:nvSpPr>
          <p:cNvPr id="4" name="Rectangle: Rounded Corners 16">
            <a:extLst>
              <a:ext uri="{FF2B5EF4-FFF2-40B4-BE49-F238E27FC236}">
                <a16:creationId xmlns:a16="http://schemas.microsoft.com/office/drawing/2014/main" id="{7DA4AED0-0662-4771-AE20-2438BEF80E54}"/>
              </a:ext>
            </a:extLst>
          </p:cNvPr>
          <p:cNvSpPr/>
          <p:nvPr/>
        </p:nvSpPr>
        <p:spPr>
          <a:xfrm>
            <a:off x="1774713" y="2529351"/>
            <a:ext cx="8969550" cy="1018935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lnSpc>
                <a:spcPct val="150000"/>
              </a:lnSpc>
            </a:pP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نقاط ضعف برند : </a:t>
            </a:r>
          </a:p>
        </p:txBody>
      </p:sp>
      <p:sp>
        <p:nvSpPr>
          <p:cNvPr id="5" name="Rectangle: Rounded Corners 18">
            <a:extLst>
              <a:ext uri="{FF2B5EF4-FFF2-40B4-BE49-F238E27FC236}">
                <a16:creationId xmlns:a16="http://schemas.microsoft.com/office/drawing/2014/main" id="{735C04C1-0511-49E1-AC1C-6B176F90CC89}"/>
              </a:ext>
            </a:extLst>
          </p:cNvPr>
          <p:cNvSpPr/>
          <p:nvPr/>
        </p:nvSpPr>
        <p:spPr>
          <a:xfrm>
            <a:off x="1774713" y="3706761"/>
            <a:ext cx="8969550" cy="1018935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lnSpc>
                <a:spcPct val="150000"/>
              </a:lnSpc>
            </a:pP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فرصت های درپیش رو برند :</a:t>
            </a:r>
          </a:p>
        </p:txBody>
      </p:sp>
      <p:sp>
        <p:nvSpPr>
          <p:cNvPr id="6" name="Rectangle: Rounded Corners 20">
            <a:extLst>
              <a:ext uri="{FF2B5EF4-FFF2-40B4-BE49-F238E27FC236}">
                <a16:creationId xmlns:a16="http://schemas.microsoft.com/office/drawing/2014/main" id="{042C264A-0761-4002-A534-8A3A3D8A014C}"/>
              </a:ext>
            </a:extLst>
          </p:cNvPr>
          <p:cNvSpPr/>
          <p:nvPr/>
        </p:nvSpPr>
        <p:spPr>
          <a:xfrm>
            <a:off x="1774713" y="4986367"/>
            <a:ext cx="8969550" cy="1018935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lnSpc>
                <a:spcPct val="150000"/>
              </a:lnSpc>
            </a:pPr>
            <a:r>
              <a:rPr lang="fa-IR" sz="1600" b="1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تهدید های احتمالی بازار :</a:t>
            </a:r>
          </a:p>
        </p:txBody>
      </p:sp>
    </p:spTree>
    <p:extLst>
      <p:ext uri="{BB962C8B-B14F-4D97-AF65-F5344CB8AC3E}">
        <p14:creationId xmlns:p14="http://schemas.microsoft.com/office/powerpoint/2010/main" val="218586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341772E-03EB-4D14-B5D8-CA6B64125D38}"/>
              </a:ext>
            </a:extLst>
          </p:cNvPr>
          <p:cNvSpPr txBox="1"/>
          <p:nvPr/>
        </p:nvSpPr>
        <p:spPr>
          <a:xfrm>
            <a:off x="4756987" y="729887"/>
            <a:ext cx="6187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000" b="1" dirty="0">
                <a:solidFill>
                  <a:srgbClr val="C00000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بررسی رقبا </a:t>
            </a:r>
          </a:p>
        </p:txBody>
      </p:sp>
      <p:sp>
        <p:nvSpPr>
          <p:cNvPr id="7" name="Rectangle: Rounded Corners 27">
            <a:extLst>
              <a:ext uri="{FF2B5EF4-FFF2-40B4-BE49-F238E27FC236}">
                <a16:creationId xmlns:a16="http://schemas.microsoft.com/office/drawing/2014/main" id="{190B7426-6679-4CCC-95D7-368C45981D20}"/>
              </a:ext>
            </a:extLst>
          </p:cNvPr>
          <p:cNvSpPr/>
          <p:nvPr/>
        </p:nvSpPr>
        <p:spPr>
          <a:xfrm>
            <a:off x="2064641" y="1416987"/>
            <a:ext cx="8969550" cy="1623845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lnSpc>
                <a:spcPct val="150000"/>
              </a:lnSpc>
            </a:pP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رقبا شما در بازار :</a:t>
            </a:r>
          </a:p>
          <a:p>
            <a:pPr algn="r" rtl="1">
              <a:lnSpc>
                <a:spcPct val="150000"/>
              </a:lnSpc>
            </a:pPr>
            <a:endParaRPr lang="fa-IR" sz="1600" b="1" dirty="0">
              <a:solidFill>
                <a:schemeClr val="bg1"/>
              </a:solidFill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8" name="Rectangle: Rounded Corners 16">
            <a:extLst>
              <a:ext uri="{FF2B5EF4-FFF2-40B4-BE49-F238E27FC236}">
                <a16:creationId xmlns:a16="http://schemas.microsoft.com/office/drawing/2014/main" id="{7DA4AED0-0662-4771-AE20-2438BEF80E54}"/>
              </a:ext>
            </a:extLst>
          </p:cNvPr>
          <p:cNvSpPr/>
          <p:nvPr/>
        </p:nvSpPr>
        <p:spPr>
          <a:xfrm>
            <a:off x="2064641" y="3327822"/>
            <a:ext cx="8969550" cy="1018935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lnSpc>
                <a:spcPct val="150000"/>
              </a:lnSpc>
            </a:pP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مزیت های رقبا نسبت به شما :</a:t>
            </a:r>
          </a:p>
        </p:txBody>
      </p:sp>
      <p:sp>
        <p:nvSpPr>
          <p:cNvPr id="9" name="Rectangle: Rounded Corners 18">
            <a:extLst>
              <a:ext uri="{FF2B5EF4-FFF2-40B4-BE49-F238E27FC236}">
                <a16:creationId xmlns:a16="http://schemas.microsoft.com/office/drawing/2014/main" id="{735C04C1-0511-49E1-AC1C-6B176F90CC89}"/>
              </a:ext>
            </a:extLst>
          </p:cNvPr>
          <p:cNvSpPr/>
          <p:nvPr/>
        </p:nvSpPr>
        <p:spPr>
          <a:xfrm>
            <a:off x="2064641" y="4633747"/>
            <a:ext cx="8969550" cy="148200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lnSpc>
                <a:spcPct val="150000"/>
              </a:lnSpc>
            </a:pP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مزایای شما نسبت به  رقبا :</a:t>
            </a:r>
          </a:p>
        </p:txBody>
      </p:sp>
    </p:spTree>
    <p:extLst>
      <p:ext uri="{BB962C8B-B14F-4D97-AF65-F5344CB8AC3E}">
        <p14:creationId xmlns:p14="http://schemas.microsoft.com/office/powerpoint/2010/main" val="2234207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41772E-03EB-4D14-B5D8-CA6B64125D38}"/>
              </a:ext>
            </a:extLst>
          </p:cNvPr>
          <p:cNvSpPr txBox="1"/>
          <p:nvPr/>
        </p:nvSpPr>
        <p:spPr>
          <a:xfrm>
            <a:off x="4489357" y="681467"/>
            <a:ext cx="6187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000" b="1" dirty="0">
                <a:solidFill>
                  <a:srgbClr val="C00000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ترجیحات برند </a:t>
            </a:r>
            <a:r>
              <a:rPr lang="fa-IR" sz="1600" b="1" dirty="0">
                <a:solidFill>
                  <a:srgbClr val="C00000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( </a:t>
            </a:r>
            <a:r>
              <a:rPr lang="en-US" sz="1600" b="1" dirty="0">
                <a:solidFill>
                  <a:srgbClr val="C00000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and </a:t>
            </a:r>
            <a:r>
              <a:rPr lang="en-US" sz="1600" b="1" dirty="0" err="1">
                <a:solidFill>
                  <a:srgbClr val="C00000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etc</a:t>
            </a:r>
            <a:r>
              <a:rPr lang="fa-IR" sz="1600" b="1" dirty="0">
                <a:solidFill>
                  <a:srgbClr val="C00000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 </a:t>
            </a:r>
            <a:r>
              <a:rPr lang="en-US" sz="1600" b="1" dirty="0">
                <a:solidFill>
                  <a:srgbClr val="C00000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Brand Voice, Visual Identity</a:t>
            </a:r>
            <a:r>
              <a:rPr lang="fa-IR" sz="1600" b="1" dirty="0">
                <a:solidFill>
                  <a:srgbClr val="C00000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)</a:t>
            </a:r>
            <a:endParaRPr lang="fa-IR" sz="2000" b="1" dirty="0">
              <a:solidFill>
                <a:srgbClr val="C00000"/>
              </a:solidFill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3" name="Rectangle: Rounded Corners 27">
            <a:extLst>
              <a:ext uri="{FF2B5EF4-FFF2-40B4-BE49-F238E27FC236}">
                <a16:creationId xmlns:a16="http://schemas.microsoft.com/office/drawing/2014/main" id="{190B7426-6679-4CCC-95D7-368C45981D20}"/>
              </a:ext>
            </a:extLst>
          </p:cNvPr>
          <p:cNvSpPr/>
          <p:nvPr/>
        </p:nvSpPr>
        <p:spPr>
          <a:xfrm>
            <a:off x="1707797" y="2536723"/>
            <a:ext cx="8969550" cy="1114339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lnSpc>
                <a:spcPct val="150000"/>
              </a:lnSpc>
            </a:pP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هویت بصری غالب برند شما (</a:t>
            </a:r>
            <a:r>
              <a:rPr lang="fa-IR" sz="1600" b="1" dirty="0" err="1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فونت</a:t>
            </a: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، طیف رنگ سازمانی و ... ) : </a:t>
            </a:r>
          </a:p>
          <a:p>
            <a:pPr algn="r" rtl="1">
              <a:lnSpc>
                <a:spcPct val="150000"/>
              </a:lnSpc>
            </a:pP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 </a:t>
            </a:r>
          </a:p>
        </p:txBody>
      </p:sp>
      <p:sp>
        <p:nvSpPr>
          <p:cNvPr id="4" name="Rectangle: Rounded Corners 16">
            <a:extLst>
              <a:ext uri="{FF2B5EF4-FFF2-40B4-BE49-F238E27FC236}">
                <a16:creationId xmlns:a16="http://schemas.microsoft.com/office/drawing/2014/main" id="{7DA4AED0-0662-4771-AE20-2438BEF80E54}"/>
              </a:ext>
            </a:extLst>
          </p:cNvPr>
          <p:cNvSpPr/>
          <p:nvPr/>
        </p:nvSpPr>
        <p:spPr>
          <a:xfrm>
            <a:off x="1707797" y="3878267"/>
            <a:ext cx="8969550" cy="1018272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lnSpc>
                <a:spcPct val="150000"/>
              </a:lnSpc>
            </a:pP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نحوه حضور برند در تبلیغات ( سفیر، کاراکتر و یا تصویر ثابتی برای برند وجود دارد ؟ ) :</a:t>
            </a:r>
          </a:p>
          <a:p>
            <a:pPr algn="r" rtl="1">
              <a:lnSpc>
                <a:spcPct val="150000"/>
              </a:lnSpc>
            </a:pPr>
            <a:endParaRPr lang="fa-IR" sz="1600" b="1" dirty="0">
              <a:solidFill>
                <a:schemeClr val="bg1"/>
              </a:solidFill>
              <a:latin typeface="IRANSans" panose="02040503050201020203" pitchFamily="18" charset="-78"/>
              <a:cs typeface="IRANSans" panose="02040503050201020203" pitchFamily="18" charset="-78"/>
            </a:endParaRPr>
          </a:p>
          <a:p>
            <a:pPr algn="r" rtl="1">
              <a:lnSpc>
                <a:spcPct val="150000"/>
              </a:lnSpc>
            </a:pP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 </a:t>
            </a:r>
          </a:p>
        </p:txBody>
      </p:sp>
      <p:sp>
        <p:nvSpPr>
          <p:cNvPr id="5" name="Rectangle: Rounded Corners 18">
            <a:extLst>
              <a:ext uri="{FF2B5EF4-FFF2-40B4-BE49-F238E27FC236}">
                <a16:creationId xmlns:a16="http://schemas.microsoft.com/office/drawing/2014/main" id="{735C04C1-0511-49E1-AC1C-6B176F90CC89}"/>
              </a:ext>
            </a:extLst>
          </p:cNvPr>
          <p:cNvSpPr/>
          <p:nvPr/>
        </p:nvSpPr>
        <p:spPr>
          <a:xfrm>
            <a:off x="1707797" y="5123744"/>
            <a:ext cx="8969550" cy="1018935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lnSpc>
                <a:spcPct val="150000"/>
              </a:lnSpc>
            </a:pP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ویژگی بصری محصولات شما :</a:t>
            </a:r>
          </a:p>
          <a:p>
            <a:pPr algn="r" rtl="1">
              <a:lnSpc>
                <a:spcPct val="150000"/>
              </a:lnSpc>
            </a:pPr>
            <a:endParaRPr lang="fa-IR" sz="1600" b="1" dirty="0">
              <a:solidFill>
                <a:schemeClr val="bg1"/>
              </a:solidFill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7" name="Rectangle: Rounded Corners 27">
            <a:extLst>
              <a:ext uri="{FF2B5EF4-FFF2-40B4-BE49-F238E27FC236}">
                <a16:creationId xmlns:a16="http://schemas.microsoft.com/office/drawing/2014/main" id="{190B7426-6679-4CCC-95D7-368C45981D20}"/>
              </a:ext>
            </a:extLst>
          </p:cNvPr>
          <p:cNvSpPr/>
          <p:nvPr/>
        </p:nvSpPr>
        <p:spPr>
          <a:xfrm>
            <a:off x="1707797" y="1195179"/>
            <a:ext cx="8969550" cy="1114339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lnSpc>
                <a:spcPct val="150000"/>
              </a:lnSpc>
            </a:pP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ارزش های اصلی برند (کیوورد هایی که برند شما را بهتر معرفی می کند، شخصیت برند ...) </a:t>
            </a:r>
          </a:p>
        </p:txBody>
      </p:sp>
    </p:spTree>
    <p:extLst>
      <p:ext uri="{BB962C8B-B14F-4D97-AF65-F5344CB8AC3E}">
        <p14:creationId xmlns:p14="http://schemas.microsoft.com/office/powerpoint/2010/main" val="4164912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41772E-03EB-4D14-B5D8-CA6B64125D38}"/>
              </a:ext>
            </a:extLst>
          </p:cNvPr>
          <p:cNvSpPr txBox="1"/>
          <p:nvPr/>
        </p:nvSpPr>
        <p:spPr>
          <a:xfrm>
            <a:off x="4255716" y="850992"/>
            <a:ext cx="69122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000" b="1" dirty="0">
                <a:solidFill>
                  <a:srgbClr val="C00000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تاریخچه تبلیغاتی برند </a:t>
            </a:r>
          </a:p>
        </p:txBody>
      </p:sp>
      <p:sp>
        <p:nvSpPr>
          <p:cNvPr id="3" name="Rectangle: Rounded Corners 27">
            <a:extLst>
              <a:ext uri="{FF2B5EF4-FFF2-40B4-BE49-F238E27FC236}">
                <a16:creationId xmlns:a16="http://schemas.microsoft.com/office/drawing/2014/main" id="{190B7426-6679-4CCC-95D7-368C45981D20}"/>
              </a:ext>
            </a:extLst>
          </p:cNvPr>
          <p:cNvSpPr/>
          <p:nvPr/>
        </p:nvSpPr>
        <p:spPr>
          <a:xfrm>
            <a:off x="1138118" y="1405710"/>
            <a:ext cx="10019430" cy="908137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lnSpc>
                <a:spcPct val="150000"/>
              </a:lnSpc>
            </a:pP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آخرین </a:t>
            </a:r>
            <a:r>
              <a:rPr lang="fa-IR" sz="1600" b="1" dirty="0" err="1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کمپین</a:t>
            </a: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 شما ( </a:t>
            </a:r>
            <a:r>
              <a:rPr lang="fa-IR" sz="1600" b="1" dirty="0" err="1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کمپین</a:t>
            </a: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 محیطی، دیجیتال و ... ) :</a:t>
            </a:r>
          </a:p>
        </p:txBody>
      </p:sp>
      <p:sp>
        <p:nvSpPr>
          <p:cNvPr id="4" name="Rectangle: Rounded Corners 16">
            <a:extLst>
              <a:ext uri="{FF2B5EF4-FFF2-40B4-BE49-F238E27FC236}">
                <a16:creationId xmlns:a16="http://schemas.microsoft.com/office/drawing/2014/main" id="{7DA4AED0-0662-4771-AE20-2438BEF80E54}"/>
              </a:ext>
            </a:extLst>
          </p:cNvPr>
          <p:cNvSpPr/>
          <p:nvPr/>
        </p:nvSpPr>
        <p:spPr>
          <a:xfrm>
            <a:off x="1138118" y="2623061"/>
            <a:ext cx="10019430" cy="908138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lnSpc>
                <a:spcPct val="150000"/>
              </a:lnSpc>
            </a:pP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موفق ترین کمپین اجرا شده در 2 سال اخیر :</a:t>
            </a:r>
          </a:p>
        </p:txBody>
      </p:sp>
      <p:sp>
        <p:nvSpPr>
          <p:cNvPr id="5" name="Rectangle: Rounded Corners 17">
            <a:extLst>
              <a:ext uri="{FF2B5EF4-FFF2-40B4-BE49-F238E27FC236}">
                <a16:creationId xmlns:a16="http://schemas.microsoft.com/office/drawing/2014/main" id="{84880C9D-29DE-4CD4-843B-103E065C1039}"/>
              </a:ext>
            </a:extLst>
          </p:cNvPr>
          <p:cNvSpPr/>
          <p:nvPr/>
        </p:nvSpPr>
        <p:spPr>
          <a:xfrm>
            <a:off x="1138118" y="3840413"/>
            <a:ext cx="10019430" cy="908137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lnSpc>
                <a:spcPct val="150000"/>
              </a:lnSpc>
            </a:pP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چالش های شما در </a:t>
            </a:r>
            <a:r>
              <a:rPr lang="fa-IR" sz="1600" b="1" dirty="0" err="1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کمپین</a:t>
            </a: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 های گذشته ( چالش های  مربوط به اجرا و تیم اجرا کننده ) :</a:t>
            </a:r>
          </a:p>
          <a:p>
            <a:pPr algn="r" rtl="1">
              <a:lnSpc>
                <a:spcPct val="150000"/>
              </a:lnSpc>
            </a:pPr>
            <a:endParaRPr lang="fa-IR" sz="1600" b="1" dirty="0">
              <a:solidFill>
                <a:schemeClr val="bg1"/>
              </a:solidFill>
              <a:latin typeface="IRANSans" panose="02040503050201020203" pitchFamily="18" charset="-78"/>
              <a:cs typeface="IRANSans" panose="02040503050201020203" pitchFamily="18" charset="-78"/>
            </a:endParaRPr>
          </a:p>
          <a:p>
            <a:pPr algn="r" rtl="1">
              <a:lnSpc>
                <a:spcPct val="150000"/>
              </a:lnSpc>
            </a:pPr>
            <a:endParaRPr lang="fa-IR" sz="1600" b="1" dirty="0">
              <a:solidFill>
                <a:schemeClr val="bg1"/>
              </a:solidFill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6" name="Rectangle: Rounded Corners 19">
            <a:extLst>
              <a:ext uri="{FF2B5EF4-FFF2-40B4-BE49-F238E27FC236}">
                <a16:creationId xmlns:a16="http://schemas.microsoft.com/office/drawing/2014/main" id="{AFFE4F77-1232-491B-B9C8-4CEBDB37F8A5}"/>
              </a:ext>
            </a:extLst>
          </p:cNvPr>
          <p:cNvSpPr/>
          <p:nvPr/>
        </p:nvSpPr>
        <p:spPr>
          <a:xfrm>
            <a:off x="1148576" y="5057765"/>
            <a:ext cx="10019430" cy="908137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lnSpc>
                <a:spcPct val="150000"/>
              </a:lnSpc>
            </a:pP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مهم ترین دغدغه و خواسته شما برای همکاری با آژانس تبلیغاتی جدید :</a:t>
            </a:r>
          </a:p>
        </p:txBody>
      </p:sp>
    </p:spTree>
    <p:extLst>
      <p:ext uri="{BB962C8B-B14F-4D97-AF65-F5344CB8AC3E}">
        <p14:creationId xmlns:p14="http://schemas.microsoft.com/office/powerpoint/2010/main" val="2969888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41772E-03EB-4D14-B5D8-CA6B64125D38}"/>
              </a:ext>
            </a:extLst>
          </p:cNvPr>
          <p:cNvSpPr txBox="1"/>
          <p:nvPr/>
        </p:nvSpPr>
        <p:spPr>
          <a:xfrm>
            <a:off x="4281333" y="840427"/>
            <a:ext cx="70933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000" b="1" dirty="0">
                <a:solidFill>
                  <a:srgbClr val="C00000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استراتژی دیجیتال برند</a:t>
            </a:r>
          </a:p>
        </p:txBody>
      </p:sp>
      <p:sp>
        <p:nvSpPr>
          <p:cNvPr id="3" name="Rectangle: Rounded Corners 27">
            <a:extLst>
              <a:ext uri="{FF2B5EF4-FFF2-40B4-BE49-F238E27FC236}">
                <a16:creationId xmlns:a16="http://schemas.microsoft.com/office/drawing/2014/main" id="{190B7426-6679-4CCC-95D7-368C45981D20}"/>
              </a:ext>
            </a:extLst>
          </p:cNvPr>
          <p:cNvSpPr/>
          <p:nvPr/>
        </p:nvSpPr>
        <p:spPr>
          <a:xfrm>
            <a:off x="1092820" y="1470770"/>
            <a:ext cx="10281830" cy="1015951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lnSpc>
                <a:spcPct val="150000"/>
              </a:lnSpc>
            </a:pP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اهداف بازاریابی دیجیتال شما ( برای تولید محتوا سوشال و برگزاری کمپین ) :</a:t>
            </a:r>
          </a:p>
        </p:txBody>
      </p:sp>
      <p:sp>
        <p:nvSpPr>
          <p:cNvPr id="4" name="Rectangle: Rounded Corners 18">
            <a:extLst>
              <a:ext uri="{FF2B5EF4-FFF2-40B4-BE49-F238E27FC236}">
                <a16:creationId xmlns:a16="http://schemas.microsoft.com/office/drawing/2014/main" id="{929F8A07-35A5-4759-A4F9-4DE49F705484}"/>
              </a:ext>
            </a:extLst>
          </p:cNvPr>
          <p:cNvSpPr/>
          <p:nvPr/>
        </p:nvSpPr>
        <p:spPr>
          <a:xfrm>
            <a:off x="1092820" y="2713276"/>
            <a:ext cx="10281830" cy="1015951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lnSpc>
                <a:spcPct val="150000"/>
              </a:lnSpc>
            </a:pP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بازدهی و تجربه قبلی شما از تبلیغات سوشال (تبلیغات گسترده و اینفوئنلسر مارکتینگ):</a:t>
            </a:r>
          </a:p>
        </p:txBody>
      </p:sp>
      <p:sp>
        <p:nvSpPr>
          <p:cNvPr id="5" name="Rectangle: Rounded Corners 20">
            <a:extLst>
              <a:ext uri="{FF2B5EF4-FFF2-40B4-BE49-F238E27FC236}">
                <a16:creationId xmlns:a16="http://schemas.microsoft.com/office/drawing/2014/main" id="{1E61DC26-C6EE-47C9-8D5E-FE16A6B71488}"/>
              </a:ext>
            </a:extLst>
          </p:cNvPr>
          <p:cNvSpPr/>
          <p:nvPr/>
        </p:nvSpPr>
        <p:spPr>
          <a:xfrm>
            <a:off x="1092820" y="3955782"/>
            <a:ext cx="10281830" cy="1015951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lnSpc>
                <a:spcPct val="150000"/>
              </a:lnSpc>
            </a:pP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آخرین هزینه انجام شده در فضای دیجیتال و خروجی آن :</a:t>
            </a:r>
          </a:p>
          <a:p>
            <a:pPr algn="r" rtl="1">
              <a:lnSpc>
                <a:spcPct val="150000"/>
              </a:lnSpc>
            </a:pPr>
            <a:endParaRPr lang="fa-IR" sz="1600" b="1" dirty="0">
              <a:solidFill>
                <a:schemeClr val="bg1"/>
              </a:solidFill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6" name="Rectangle: Rounded Corners 25">
            <a:extLst>
              <a:ext uri="{FF2B5EF4-FFF2-40B4-BE49-F238E27FC236}">
                <a16:creationId xmlns:a16="http://schemas.microsoft.com/office/drawing/2014/main" id="{B90DA86D-CD12-43E1-92DF-80B9589C7566}"/>
              </a:ext>
            </a:extLst>
          </p:cNvPr>
          <p:cNvSpPr/>
          <p:nvPr/>
        </p:nvSpPr>
        <p:spPr>
          <a:xfrm>
            <a:off x="1092820" y="5109079"/>
            <a:ext cx="10281830" cy="1015951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lnSpc>
                <a:spcPct val="150000"/>
              </a:lnSpc>
            </a:pP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آیا تا به حال از تبلیغات آنلاین دیگر استفاده کرده </a:t>
            </a:r>
            <a:r>
              <a:rPr lang="fa-IR" sz="1600" b="1" dirty="0" err="1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اید</a:t>
            </a: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 ( </a:t>
            </a:r>
            <a:r>
              <a:rPr lang="fa-IR" sz="1600" b="1" dirty="0" err="1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کلیکی</a:t>
            </a: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، </a:t>
            </a:r>
            <a:r>
              <a:rPr lang="fa-IR" sz="1600" b="1" dirty="0" err="1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بنری</a:t>
            </a: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، </a:t>
            </a:r>
            <a:r>
              <a:rPr lang="en-US" sz="1600" b="1" dirty="0" err="1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preroll</a:t>
            </a: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 و ... ) : </a:t>
            </a:r>
          </a:p>
        </p:txBody>
      </p:sp>
    </p:spTree>
    <p:extLst>
      <p:ext uri="{BB962C8B-B14F-4D97-AF65-F5344CB8AC3E}">
        <p14:creationId xmlns:p14="http://schemas.microsoft.com/office/powerpoint/2010/main" val="214801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41772E-03EB-4D14-B5D8-CA6B64125D38}"/>
              </a:ext>
            </a:extLst>
          </p:cNvPr>
          <p:cNvSpPr txBox="1"/>
          <p:nvPr/>
        </p:nvSpPr>
        <p:spPr>
          <a:xfrm>
            <a:off x="4026580" y="790489"/>
            <a:ext cx="7348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000" b="1" dirty="0">
                <a:solidFill>
                  <a:srgbClr val="C00000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هدف و برنامه تبلیغاتی برند برای ارائه پروپوزال از سمت آژانس</a:t>
            </a:r>
          </a:p>
        </p:txBody>
      </p:sp>
      <p:sp>
        <p:nvSpPr>
          <p:cNvPr id="3" name="Rectangle: Rounded Corners 27">
            <a:extLst>
              <a:ext uri="{FF2B5EF4-FFF2-40B4-BE49-F238E27FC236}">
                <a16:creationId xmlns:a16="http://schemas.microsoft.com/office/drawing/2014/main" id="{190B7426-6679-4CCC-95D7-368C45981D20}"/>
              </a:ext>
            </a:extLst>
          </p:cNvPr>
          <p:cNvSpPr/>
          <p:nvPr/>
        </p:nvSpPr>
        <p:spPr>
          <a:xfrm>
            <a:off x="947854" y="1437318"/>
            <a:ext cx="10426796" cy="855596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lnSpc>
                <a:spcPct val="150000"/>
              </a:lnSpc>
            </a:pP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کمپین درخواستی برند : </a:t>
            </a:r>
          </a:p>
        </p:txBody>
      </p:sp>
      <p:sp>
        <p:nvSpPr>
          <p:cNvPr id="4" name="Rectangle: Rounded Corners 18">
            <a:extLst>
              <a:ext uri="{FF2B5EF4-FFF2-40B4-BE49-F238E27FC236}">
                <a16:creationId xmlns:a16="http://schemas.microsoft.com/office/drawing/2014/main" id="{929F8A07-35A5-4759-A4F9-4DE49F705484}"/>
              </a:ext>
            </a:extLst>
          </p:cNvPr>
          <p:cNvSpPr/>
          <p:nvPr/>
        </p:nvSpPr>
        <p:spPr>
          <a:xfrm>
            <a:off x="947854" y="2676516"/>
            <a:ext cx="10426796" cy="855596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lnSpc>
                <a:spcPct val="150000"/>
              </a:lnSpc>
            </a:pP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بودجه و زمانبندی اجرایی :</a:t>
            </a:r>
          </a:p>
        </p:txBody>
      </p:sp>
      <p:sp>
        <p:nvSpPr>
          <p:cNvPr id="5" name="Rectangle: Rounded Corners 20">
            <a:extLst>
              <a:ext uri="{FF2B5EF4-FFF2-40B4-BE49-F238E27FC236}">
                <a16:creationId xmlns:a16="http://schemas.microsoft.com/office/drawing/2014/main" id="{1E61DC26-C6EE-47C9-8D5E-FE16A6B71488}"/>
              </a:ext>
            </a:extLst>
          </p:cNvPr>
          <p:cNvSpPr/>
          <p:nvPr/>
        </p:nvSpPr>
        <p:spPr>
          <a:xfrm>
            <a:off x="947854" y="3915714"/>
            <a:ext cx="10426796" cy="855596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lnSpc>
                <a:spcPct val="150000"/>
              </a:lnSpc>
            </a:pPr>
            <a:r>
              <a:rPr lang="fa-IR" sz="1600" b="1" dirty="0" err="1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تارگت</a:t>
            </a: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 و </a:t>
            </a:r>
            <a:r>
              <a:rPr lang="en-US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KPI</a:t>
            </a: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 مدنظر به عنوان خروجی کمپین :</a:t>
            </a:r>
          </a:p>
        </p:txBody>
      </p:sp>
      <p:sp>
        <p:nvSpPr>
          <p:cNvPr id="6" name="Rectangle: Rounded Corners 25">
            <a:extLst>
              <a:ext uri="{FF2B5EF4-FFF2-40B4-BE49-F238E27FC236}">
                <a16:creationId xmlns:a16="http://schemas.microsoft.com/office/drawing/2014/main" id="{B90DA86D-CD12-43E1-92DF-80B9589C7566}"/>
              </a:ext>
            </a:extLst>
          </p:cNvPr>
          <p:cNvSpPr/>
          <p:nvPr/>
        </p:nvSpPr>
        <p:spPr>
          <a:xfrm>
            <a:off x="947854" y="5154912"/>
            <a:ext cx="10426796" cy="855596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lnSpc>
                <a:spcPct val="150000"/>
              </a:lnSpc>
            </a:pP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برنامه بلند مدت تبلیغاتی برند (6ماه تا 12ماه) :</a:t>
            </a:r>
          </a:p>
        </p:txBody>
      </p:sp>
    </p:spTree>
    <p:extLst>
      <p:ext uri="{BB962C8B-B14F-4D97-AF65-F5344CB8AC3E}">
        <p14:creationId xmlns:p14="http://schemas.microsoft.com/office/powerpoint/2010/main" val="806596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41772E-03EB-4D14-B5D8-CA6B64125D38}"/>
              </a:ext>
            </a:extLst>
          </p:cNvPr>
          <p:cNvSpPr txBox="1"/>
          <p:nvPr/>
        </p:nvSpPr>
        <p:spPr>
          <a:xfrm>
            <a:off x="4026580" y="790489"/>
            <a:ext cx="7348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000" b="1" dirty="0">
                <a:solidFill>
                  <a:srgbClr val="C00000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رسانه های برند</a:t>
            </a:r>
          </a:p>
        </p:txBody>
      </p:sp>
      <p:sp>
        <p:nvSpPr>
          <p:cNvPr id="3" name="Rectangle: Rounded Corners 27">
            <a:extLst>
              <a:ext uri="{FF2B5EF4-FFF2-40B4-BE49-F238E27FC236}">
                <a16:creationId xmlns:a16="http://schemas.microsoft.com/office/drawing/2014/main" id="{190B7426-6679-4CCC-95D7-368C45981D20}"/>
              </a:ext>
            </a:extLst>
          </p:cNvPr>
          <p:cNvSpPr/>
          <p:nvPr/>
        </p:nvSpPr>
        <p:spPr>
          <a:xfrm>
            <a:off x="947854" y="1437318"/>
            <a:ext cx="10426796" cy="855596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lnSpc>
                <a:spcPct val="150000"/>
              </a:lnSpc>
            </a:pP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کمپین درخواستی برند : </a:t>
            </a:r>
          </a:p>
        </p:txBody>
      </p:sp>
      <p:sp>
        <p:nvSpPr>
          <p:cNvPr id="4" name="Rectangle: Rounded Corners 18">
            <a:extLst>
              <a:ext uri="{FF2B5EF4-FFF2-40B4-BE49-F238E27FC236}">
                <a16:creationId xmlns:a16="http://schemas.microsoft.com/office/drawing/2014/main" id="{929F8A07-35A5-4759-A4F9-4DE49F705484}"/>
              </a:ext>
            </a:extLst>
          </p:cNvPr>
          <p:cNvSpPr/>
          <p:nvPr/>
        </p:nvSpPr>
        <p:spPr>
          <a:xfrm>
            <a:off x="947854" y="2676516"/>
            <a:ext cx="10426796" cy="855596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lnSpc>
                <a:spcPct val="150000"/>
              </a:lnSpc>
            </a:pP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بودجه و زمانبندی اجرایی :</a:t>
            </a:r>
          </a:p>
        </p:txBody>
      </p:sp>
      <p:sp>
        <p:nvSpPr>
          <p:cNvPr id="5" name="Rectangle: Rounded Corners 20">
            <a:extLst>
              <a:ext uri="{FF2B5EF4-FFF2-40B4-BE49-F238E27FC236}">
                <a16:creationId xmlns:a16="http://schemas.microsoft.com/office/drawing/2014/main" id="{1E61DC26-C6EE-47C9-8D5E-FE16A6B71488}"/>
              </a:ext>
            </a:extLst>
          </p:cNvPr>
          <p:cNvSpPr/>
          <p:nvPr/>
        </p:nvSpPr>
        <p:spPr>
          <a:xfrm>
            <a:off x="947854" y="3915714"/>
            <a:ext cx="10426796" cy="855596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lnSpc>
                <a:spcPct val="150000"/>
              </a:lnSpc>
            </a:pPr>
            <a:r>
              <a:rPr lang="fa-IR" sz="1600" b="1" dirty="0" err="1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تارگت</a:t>
            </a: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 و </a:t>
            </a:r>
            <a:r>
              <a:rPr lang="en-US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KPI</a:t>
            </a: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 مدنظر به عنوان خروجی کمپین :</a:t>
            </a:r>
          </a:p>
        </p:txBody>
      </p:sp>
      <p:sp>
        <p:nvSpPr>
          <p:cNvPr id="6" name="Rectangle: Rounded Corners 25">
            <a:extLst>
              <a:ext uri="{FF2B5EF4-FFF2-40B4-BE49-F238E27FC236}">
                <a16:creationId xmlns:a16="http://schemas.microsoft.com/office/drawing/2014/main" id="{B90DA86D-CD12-43E1-92DF-80B9589C7566}"/>
              </a:ext>
            </a:extLst>
          </p:cNvPr>
          <p:cNvSpPr/>
          <p:nvPr/>
        </p:nvSpPr>
        <p:spPr>
          <a:xfrm>
            <a:off x="947854" y="5154912"/>
            <a:ext cx="10426796" cy="855596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lnSpc>
                <a:spcPct val="150000"/>
              </a:lnSpc>
            </a:pP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برنامه بلند مدت تبلیغاتی برند (6ماه تا 12ماه) :</a:t>
            </a:r>
          </a:p>
        </p:txBody>
      </p:sp>
    </p:spTree>
    <p:extLst>
      <p:ext uri="{BB962C8B-B14F-4D97-AF65-F5344CB8AC3E}">
        <p14:creationId xmlns:p14="http://schemas.microsoft.com/office/powerpoint/2010/main" val="2253008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41772E-03EB-4D14-B5D8-CA6B64125D38}"/>
              </a:ext>
            </a:extLst>
          </p:cNvPr>
          <p:cNvSpPr txBox="1"/>
          <p:nvPr/>
        </p:nvSpPr>
        <p:spPr>
          <a:xfrm>
            <a:off x="4790641" y="840510"/>
            <a:ext cx="6187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000" b="1">
                <a:solidFill>
                  <a:srgbClr val="C00000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توضیحات شما</a:t>
            </a:r>
          </a:p>
        </p:txBody>
      </p:sp>
      <p:sp>
        <p:nvSpPr>
          <p:cNvPr id="3" name="Rectangle: Rounded Corners 27">
            <a:extLst>
              <a:ext uri="{FF2B5EF4-FFF2-40B4-BE49-F238E27FC236}">
                <a16:creationId xmlns:a16="http://schemas.microsoft.com/office/drawing/2014/main" id="{190B7426-6679-4CCC-95D7-368C45981D20}"/>
              </a:ext>
            </a:extLst>
          </p:cNvPr>
          <p:cNvSpPr/>
          <p:nvPr/>
        </p:nvSpPr>
        <p:spPr>
          <a:xfrm>
            <a:off x="1487497" y="1491332"/>
            <a:ext cx="9491134" cy="2048503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lnSpc>
                <a:spcPct val="150000"/>
              </a:lnSpc>
            </a:pP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اطلاعات تکمیلی ( موارد و خواسته </a:t>
            </a:r>
            <a:r>
              <a:rPr lang="fa-IR" sz="1600" b="1" dirty="0" err="1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هایی</a:t>
            </a: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 که باید رعایت شود در </a:t>
            </a:r>
            <a:r>
              <a:rPr lang="fa-IR" sz="1600" b="1" dirty="0" err="1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پروپوزال</a:t>
            </a: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 پیشنهادی ) :</a:t>
            </a:r>
          </a:p>
        </p:txBody>
      </p:sp>
      <p:sp>
        <p:nvSpPr>
          <p:cNvPr id="4" name="Rectangle: Rounded Corners 16">
            <a:extLst>
              <a:ext uri="{FF2B5EF4-FFF2-40B4-BE49-F238E27FC236}">
                <a16:creationId xmlns:a16="http://schemas.microsoft.com/office/drawing/2014/main" id="{77A5B163-27E8-5D46-C2F8-3F590FBFAC0C}"/>
              </a:ext>
            </a:extLst>
          </p:cNvPr>
          <p:cNvSpPr/>
          <p:nvPr/>
        </p:nvSpPr>
        <p:spPr>
          <a:xfrm>
            <a:off x="1487497" y="3641149"/>
            <a:ext cx="9491134" cy="2292929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>
              <a:lnSpc>
                <a:spcPct val="150000"/>
              </a:lnSpc>
            </a:pPr>
            <a:r>
              <a:rPr lang="fa-IR" sz="1600" b="1" dirty="0">
                <a:solidFill>
                  <a:schemeClr val="bg1"/>
                </a:solidFill>
                <a:latin typeface="IRANSans" panose="02040503050201020203" pitchFamily="18" charset="-78"/>
                <a:cs typeface="IRANSans" panose="02040503050201020203" pitchFamily="18" charset="-78"/>
              </a:rPr>
              <a:t>درخواست شما بابت پروپوزال ( چه موارد و آیتم هایی باید در پروپوزال دیده شود ) : </a:t>
            </a:r>
          </a:p>
        </p:txBody>
      </p:sp>
    </p:spTree>
    <p:extLst>
      <p:ext uri="{BB962C8B-B14F-4D97-AF65-F5344CB8AC3E}">
        <p14:creationId xmlns:p14="http://schemas.microsoft.com/office/powerpoint/2010/main" val="1283118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9584F3-BD5B-48AF-88B7-3F8FCEFAD5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9724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IRANSans(FaNum)"/>
        <a:ea typeface=""/>
        <a:cs typeface="IRANSans(FaNum)"/>
      </a:majorFont>
      <a:minorFont>
        <a:latin typeface="IRANSans(FaNum)"/>
        <a:ea typeface=""/>
        <a:cs typeface="IRANSans(FaNum)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18172</TotalTime>
  <Words>492</Words>
  <Application>Microsoft Office PowerPoint</Application>
  <PresentationFormat>Widescreen</PresentationFormat>
  <Paragraphs>67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IRANSans Light</vt:lpstr>
      <vt:lpstr>IRANSans Black</vt:lpstr>
      <vt:lpstr>IRANSans(FaNum)</vt:lpstr>
      <vt:lpstr>IRANSans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Ramin Hadizadeh</dc:creator>
  <cp:lastModifiedBy>Amir Hosein Ranjbar</cp:lastModifiedBy>
  <cp:revision>562</cp:revision>
  <dcterms:created xsi:type="dcterms:W3CDTF">2022-12-12T08:56:32Z</dcterms:created>
  <dcterms:modified xsi:type="dcterms:W3CDTF">2025-06-03T09:21:16Z</dcterms:modified>
</cp:coreProperties>
</file>